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4" r:id="rId7"/>
    <p:sldMasterId id="2147483666" r:id="rId8"/>
    <p:sldMasterId id="2147483668" r:id="rId9"/>
    <p:sldMasterId id="2147483670" r:id="rId10"/>
    <p:sldMasterId id="2147483672" r:id="rId11"/>
    <p:sldMasterId id="2147483674" r:id="rId12"/>
  </p:sldMasterIdLst>
  <p:notesMasterIdLst>
    <p:notesMasterId r:id="rId28"/>
  </p:notesMasterIdLst>
  <p:handoutMasterIdLst>
    <p:handoutMasterId r:id="rId29"/>
  </p:handoutMasterIdLst>
  <p:sldIdLst>
    <p:sldId id="256" r:id="rId13"/>
    <p:sldId id="263" r:id="rId14"/>
    <p:sldId id="292" r:id="rId15"/>
    <p:sldId id="293" r:id="rId16"/>
    <p:sldId id="308" r:id="rId17"/>
    <p:sldId id="309" r:id="rId18"/>
    <p:sldId id="310" r:id="rId19"/>
    <p:sldId id="321" r:id="rId20"/>
    <p:sldId id="322" r:id="rId21"/>
    <p:sldId id="295" r:id="rId22"/>
    <p:sldId id="300" r:id="rId23"/>
    <p:sldId id="315" r:id="rId24"/>
    <p:sldId id="319" r:id="rId25"/>
    <p:sldId id="318" r:id="rId26"/>
    <p:sldId id="296" r:id="rId27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63" autoAdjust="0"/>
    <p:restoredTop sz="86501" autoAdjust="0"/>
  </p:normalViewPr>
  <p:slideViewPr>
    <p:cSldViewPr>
      <p:cViewPr varScale="1">
        <p:scale>
          <a:sx n="61" d="100"/>
          <a:sy n="61" d="100"/>
        </p:scale>
        <p:origin x="1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8.xml"/><Relationship Id="rId1" Type="http://schemas.openxmlformats.org/officeDocument/2006/relationships/slide" Target="slides/slide5.xml"/><Relationship Id="rId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8" cy="49720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8" cy="49720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8" cy="497205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69"/>
            <a:ext cx="2949098" cy="497205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86" cy="497762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06" y="0"/>
            <a:ext cx="2949585" cy="497762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CF1BDA2F-9DA4-4545-9941-0A32F098AAF1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9" rIns="92318" bIns="4615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48" y="4723170"/>
            <a:ext cx="5443518" cy="4475083"/>
          </a:xfrm>
          <a:prstGeom prst="rect">
            <a:avLst/>
          </a:prstGeom>
        </p:spPr>
        <p:txBody>
          <a:bodyPr vert="horz" lIns="92318" tIns="46159" rIns="92318" bIns="461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586" cy="497761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06" y="9444749"/>
            <a:ext cx="2949585" cy="497761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68AEC530-C8CF-4A30-BFA9-FE432B169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3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416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02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02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69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52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2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61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17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79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02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303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83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08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TITLE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a.org.uk/sqa/64144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qa.org.uk/sqa/80674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erstandingstandards.org.uk/Hom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332656"/>
            <a:ext cx="8229600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noProof="0" dirty="0" smtClean="0"/>
              <a:t>HN Accounting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124744"/>
            <a:ext cx="7777162" cy="42484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endParaRPr lang="en-US" kern="0" dirty="0" smtClean="0">
              <a:latin typeface="Arial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21827" y="1277144"/>
            <a:ext cx="7777162" cy="4096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endParaRPr lang="en-US" kern="0" dirty="0" smtClean="0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552728" cy="449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5614" y="116632"/>
            <a:ext cx="8229600" cy="10801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noProof="0" dirty="0" smtClean="0"/>
              <a:t>HN Accounting – Subject-related Qualifications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484784"/>
            <a:ext cx="7991005" cy="30243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sz="2000" kern="0" dirty="0" smtClean="0">
                <a:latin typeface="Arial"/>
              </a:rPr>
              <a:t>NPA in Financial Services at SCQF level 6 - part of Foundation Apprenticeship in Financial Services – delivered via school/college partnerships</a:t>
            </a:r>
          </a:p>
          <a:p>
            <a:pPr>
              <a:buClr>
                <a:srgbClr val="FFFFFF"/>
              </a:buClr>
              <a:defRPr/>
            </a:pPr>
            <a:r>
              <a:rPr lang="en-US" sz="2000" kern="0" dirty="0" smtClean="0">
                <a:latin typeface="Arial"/>
              </a:rPr>
              <a:t>Revised SVQs in Providing Financial Services</a:t>
            </a:r>
          </a:p>
          <a:p>
            <a:pPr>
              <a:buClr>
                <a:srgbClr val="FFFFFF"/>
              </a:buClr>
              <a:defRPr/>
            </a:pPr>
            <a:r>
              <a:rPr lang="en-US" sz="2000" kern="0" dirty="0" smtClean="0">
                <a:latin typeface="Arial"/>
              </a:rPr>
              <a:t>Work on NC Accounting Units currently being carried out – contribute to NC Accounting and new NPA.  The NPA will form part of the Foundation Apprenticeship in Accounting</a:t>
            </a:r>
            <a:endParaRPr lang="en-US" sz="2000" kern="0" dirty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0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endParaRPr lang="en-US" sz="20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endParaRPr lang="en-US" sz="20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endParaRPr lang="en-US" kern="0" dirty="0" smtClean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0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6106" y="260648"/>
            <a:ext cx="5224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HN Accounting - Miscellaneous</a:t>
            </a:r>
            <a:endParaRPr lang="en-US" sz="2400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27584" y="908720"/>
            <a:ext cx="7632848" cy="295406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400" kern="0" dirty="0">
                <a:solidFill>
                  <a:schemeClr val="bg1"/>
                </a:solidFill>
                <a:latin typeface="Arial"/>
              </a:rPr>
              <a:t>From 2017 onwards Internal Assessment Reports 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have been renamed Qualification Verification Summary Report </a:t>
            </a:r>
            <a:endParaRPr lang="en-GB" sz="2400" dirty="0"/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Informing Flexibility in HN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SQA toolkit will be updated with revised guidance </a:t>
            </a:r>
            <a:r>
              <a:rPr lang="en-US" sz="2400" kern="0" dirty="0">
                <a:solidFill>
                  <a:schemeClr val="bg1"/>
                </a:solidFill>
                <a:latin typeface="Arial"/>
              </a:rPr>
              <a:t>-</a:t>
            </a:r>
            <a:r>
              <a:rPr lang="en-US" sz="2400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hlinkClick r:id="rId3"/>
              </a:rPr>
              <a:t>http://</a:t>
            </a:r>
            <a:r>
              <a:rPr lang="en-US" sz="2400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hlinkClick r:id="rId3"/>
              </a:rPr>
              <a:t>www.sqa.org.uk/sqa/64144.html</a:t>
            </a:r>
            <a:endParaRPr lang="en-US" sz="2400" kern="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endParaRPr lang="en-US" sz="2000" kern="0" dirty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0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endParaRPr lang="en-US" sz="20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endParaRPr lang="en-US" sz="20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endParaRPr lang="en-US" kern="0" dirty="0" smtClean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980728"/>
            <a:ext cx="7009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visit </a:t>
            </a:r>
            <a:r>
              <a:rPr lang="en-US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www.sqa.org.uk/hn</a:t>
            </a:r>
            <a:endParaRPr lang="en-US" sz="2400" b="1" u="sng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b="1" u="sng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receive email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alerts, when content you are interested in has been added to or updated on SQA’s website, subscribe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MyAlerts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4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www.sqa.org.uk/myalerts</a:t>
            </a:r>
          </a:p>
          <a:p>
            <a:pPr>
              <a:defRPr/>
            </a:pPr>
            <a:endParaRPr lang="en-US" sz="2400" b="1" u="sng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out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Centre News – SQA’s weekly update for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subscribe,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http://mailer.sqa.org.uk/Centrenews/Step1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70864" y="450768"/>
            <a:ext cx="8301608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solidFill>
                  <a:schemeClr val="bg1"/>
                </a:solidFill>
              </a:rPr>
              <a:t>Keeping informed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lang="en-GB" kern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404664"/>
            <a:ext cx="8301608" cy="11521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solidFill>
                  <a:schemeClr val="bg1"/>
                </a:solidFill>
              </a:rPr>
              <a:t>Follow us online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40150" y="1700808"/>
            <a:ext cx="5860042" cy="3240087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– </a:t>
            </a:r>
            <a:r>
              <a:rPr lang="en-GB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SQAonline</a:t>
            </a:r>
            <a:endParaRPr lang="en-GB" alt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– Scottish Qualifications Authority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- @</a:t>
            </a:r>
            <a:r>
              <a:rPr lang="en-GB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sqanews</a:t>
            </a: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US" sz="2800" kern="0" dirty="0" smtClean="0">
              <a:solidFill>
                <a:srgbClr val="FFFFFF"/>
              </a:solidFill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Symbol" pitchFamily="18" charset="2"/>
              <a:buNone/>
              <a:defRPr/>
            </a:pPr>
            <a:endParaRPr lang="en-US" sz="2800" kern="0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266" name="Picture 2" descr="C:\Users\mul49653\Downloads\YouTube-logo-full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0" y="3789040"/>
            <a:ext cx="1449165" cy="9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580"/>
            <a:ext cx="468663" cy="4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77973"/>
            <a:ext cx="6461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4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8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556792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HN Accounting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06170" y="2708920"/>
            <a:ext cx="6946149" cy="15121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 smtClean="0">
                <a:latin typeface="Arial"/>
              </a:rPr>
              <a:t>Network </a:t>
            </a:r>
            <a:r>
              <a:rPr lang="en-GB" kern="0" dirty="0">
                <a:latin typeface="Arial"/>
              </a:rPr>
              <a:t>S</a:t>
            </a:r>
            <a:r>
              <a:rPr lang="en-GB" kern="0" dirty="0" smtClean="0">
                <a:latin typeface="Arial"/>
              </a:rPr>
              <a:t>upport Event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 smtClean="0">
                <a:latin typeface="Arial"/>
              </a:rPr>
              <a:t>Tuesday 27 February 2018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kern="0" dirty="0" smtClean="0">
                <a:solidFill>
                  <a:prstClr val="white"/>
                </a:solidFill>
                <a:latin typeface="Arial" charset="0"/>
              </a:rPr>
              <a:t>SQA Update</a:t>
            </a:r>
            <a:endParaRPr lang="en-US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Welcome and Introduction</a:t>
            </a:r>
          </a:p>
          <a:p>
            <a:pPr>
              <a:buClr>
                <a:srgbClr val="FFFFFF"/>
              </a:buClr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Domestics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 of Event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Delegate Packs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kern="0" dirty="0" smtClean="0"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7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kern="0" dirty="0" smtClean="0">
                <a:solidFill>
                  <a:prstClr val="white"/>
                </a:solidFill>
                <a:latin typeface="Arial" charset="0"/>
              </a:rPr>
              <a:t>Network Support Event - Programme</a:t>
            </a:r>
            <a:endParaRPr lang="en-US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340768"/>
            <a:ext cx="7777162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000" kern="0" dirty="0" smtClean="0">
                <a:latin typeface="Arial"/>
              </a:rPr>
              <a:t>SQA Update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000" kern="0" dirty="0" smtClean="0">
                <a:latin typeface="Arial"/>
              </a:rPr>
              <a:t>Supporting Staff – A Centre Case Study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000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Coffee/Tea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000" kern="0" dirty="0" smtClean="0">
                <a:latin typeface="Arial"/>
              </a:rPr>
              <a:t>Accounting: Graded Unit 2 Workshops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000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Lunch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000" kern="0" dirty="0" smtClean="0">
                <a:latin typeface="Arial"/>
              </a:rPr>
              <a:t>Senior External Verifier – Review of 2016/17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000" kern="0" dirty="0" smtClean="0">
                <a:latin typeface="Arial"/>
              </a:rPr>
              <a:t>NC Accounting and Foundation Apprenticeship Update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000" kern="0" dirty="0" smtClean="0">
                <a:latin typeface="Arial"/>
              </a:rPr>
              <a:t>Making Assessment Decisions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000" kern="0" dirty="0" smtClean="0">
                <a:latin typeface="Arial"/>
              </a:rPr>
              <a:t>Plenary and Close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0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332656"/>
            <a:ext cx="8229600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noProof="0" dirty="0" smtClean="0"/>
              <a:t>HN Accounting - Uptake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124744"/>
            <a:ext cx="7270925" cy="38164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HNC Accounting – 7</a:t>
            </a:r>
            <a:r>
              <a:rPr lang="en-US" sz="2400" kern="0" baseline="30000" dirty="0" smtClean="0">
                <a:latin typeface="Arial"/>
              </a:rPr>
              <a:t>th</a:t>
            </a:r>
            <a:r>
              <a:rPr lang="en-US" sz="2400" kern="0" dirty="0" smtClean="0">
                <a:latin typeface="Arial"/>
              </a:rPr>
              <a:t> </a:t>
            </a:r>
            <a:r>
              <a:rPr lang="en-US" sz="24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(6</a:t>
            </a:r>
            <a:r>
              <a:rPr lang="en-US" sz="2400" kern="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th</a:t>
            </a:r>
            <a:r>
              <a:rPr lang="en-US" sz="24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)</a:t>
            </a:r>
            <a:endParaRPr lang="en-US" sz="24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HND Accounting – 3</a:t>
            </a:r>
            <a:r>
              <a:rPr lang="en-US" sz="2400" kern="0" baseline="30000" dirty="0" smtClean="0">
                <a:latin typeface="Arial"/>
              </a:rPr>
              <a:t>th</a:t>
            </a:r>
            <a:r>
              <a:rPr lang="en-US" sz="2400" kern="0" dirty="0" smtClean="0">
                <a:latin typeface="Arial"/>
              </a:rPr>
              <a:t> </a:t>
            </a:r>
            <a:r>
              <a:rPr lang="en-US" sz="24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(4</a:t>
            </a:r>
            <a:r>
              <a:rPr lang="en-US" sz="2400" kern="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th</a:t>
            </a:r>
            <a:r>
              <a:rPr lang="en-US" sz="24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)</a:t>
            </a:r>
            <a:endParaRPr lang="en-US" sz="24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endParaRPr lang="en-US" sz="2400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PDA Bookkeeping – 6</a:t>
            </a:r>
            <a:r>
              <a:rPr lang="en-US" sz="2400" kern="0" baseline="30000" dirty="0" smtClean="0">
                <a:latin typeface="Arial"/>
              </a:rPr>
              <a:t>th </a:t>
            </a:r>
            <a:r>
              <a:rPr lang="en-US" sz="2400" kern="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(7th)</a:t>
            </a:r>
            <a:endParaRPr lang="en-US" sz="24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PDA Financial Accounting – 5</a:t>
            </a:r>
            <a:r>
              <a:rPr lang="en-US" sz="2400" kern="0" baseline="30000" dirty="0" smtClean="0">
                <a:latin typeface="Arial"/>
              </a:rPr>
              <a:t>th</a:t>
            </a:r>
            <a:r>
              <a:rPr lang="en-US" sz="2400" kern="0" dirty="0" smtClean="0">
                <a:latin typeface="Arial"/>
              </a:rPr>
              <a:t> </a:t>
            </a:r>
            <a:r>
              <a:rPr lang="en-US" sz="2400" kern="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(8th)</a:t>
            </a:r>
            <a:endParaRPr lang="en-US" sz="24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PDA Management Accounting –7</a:t>
            </a:r>
            <a:r>
              <a:rPr lang="en-US" sz="2400" kern="0" baseline="30000" dirty="0" smtClean="0">
                <a:latin typeface="Arial"/>
              </a:rPr>
              <a:t>th</a:t>
            </a:r>
            <a:r>
              <a:rPr lang="en-US" sz="2400" kern="0" dirty="0" smtClean="0">
                <a:latin typeface="Arial"/>
              </a:rPr>
              <a:t> </a:t>
            </a:r>
            <a:r>
              <a:rPr lang="en-US" sz="24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(9</a:t>
            </a:r>
            <a:r>
              <a:rPr lang="en-US" sz="2400" kern="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th</a:t>
            </a:r>
            <a:r>
              <a:rPr lang="en-US" sz="24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)</a:t>
            </a:r>
          </a:p>
          <a:p>
            <a:pPr>
              <a:buClr>
                <a:srgbClr val="FFFFFF"/>
              </a:buClr>
              <a:defRPr/>
            </a:pPr>
            <a:endParaRPr lang="en-US" sz="2400" kern="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(2014/15 figures given in brackets)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1600" kern="0" dirty="0">
                <a:latin typeface="Arial"/>
                <a:hlinkClick r:id="rId3"/>
              </a:rPr>
              <a:t>https://</a:t>
            </a:r>
            <a:r>
              <a:rPr lang="en-US" sz="1600" kern="0" dirty="0" smtClean="0">
                <a:latin typeface="Arial"/>
                <a:hlinkClick r:id="rId3"/>
              </a:rPr>
              <a:t>www.sqa.org.uk/sqa/80674.html</a:t>
            </a:r>
            <a:endParaRPr lang="en-US" sz="1600" kern="0" dirty="0" smtClean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1600" kern="0" dirty="0" smtClean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4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84180"/>
              </p:ext>
            </p:extLst>
          </p:nvPr>
        </p:nvGraphicFramePr>
        <p:xfrm>
          <a:off x="899592" y="1124744"/>
          <a:ext cx="7480296" cy="2664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562">
                  <a:extLst>
                    <a:ext uri="{9D8B030D-6E8A-4147-A177-3AD203B41FA5}">
                      <a16:colId xmlns:a16="http://schemas.microsoft.com/office/drawing/2014/main" val="108567551"/>
                    </a:ext>
                  </a:extLst>
                </a:gridCol>
                <a:gridCol w="410796">
                  <a:extLst>
                    <a:ext uri="{9D8B030D-6E8A-4147-A177-3AD203B41FA5}">
                      <a16:colId xmlns:a16="http://schemas.microsoft.com/office/drawing/2014/main" val="1145409889"/>
                    </a:ext>
                  </a:extLst>
                </a:gridCol>
                <a:gridCol w="382135">
                  <a:extLst>
                    <a:ext uri="{9D8B030D-6E8A-4147-A177-3AD203B41FA5}">
                      <a16:colId xmlns:a16="http://schemas.microsoft.com/office/drawing/2014/main" val="2278733614"/>
                    </a:ext>
                  </a:extLst>
                </a:gridCol>
                <a:gridCol w="1566755">
                  <a:extLst>
                    <a:ext uri="{9D8B030D-6E8A-4147-A177-3AD203B41FA5}">
                      <a16:colId xmlns:a16="http://schemas.microsoft.com/office/drawing/2014/main" val="3531412067"/>
                    </a:ext>
                  </a:extLst>
                </a:gridCol>
                <a:gridCol w="582756">
                  <a:extLst>
                    <a:ext uri="{9D8B030D-6E8A-4147-A177-3AD203B41FA5}">
                      <a16:colId xmlns:a16="http://schemas.microsoft.com/office/drawing/2014/main" val="3865762882"/>
                    </a:ext>
                  </a:extLst>
                </a:gridCol>
                <a:gridCol w="582756">
                  <a:extLst>
                    <a:ext uri="{9D8B030D-6E8A-4147-A177-3AD203B41FA5}">
                      <a16:colId xmlns:a16="http://schemas.microsoft.com/office/drawing/2014/main" val="2327078295"/>
                    </a:ext>
                  </a:extLst>
                </a:gridCol>
                <a:gridCol w="582756">
                  <a:extLst>
                    <a:ext uri="{9D8B030D-6E8A-4147-A177-3AD203B41FA5}">
                      <a16:colId xmlns:a16="http://schemas.microsoft.com/office/drawing/2014/main" val="419067420"/>
                    </a:ext>
                  </a:extLst>
                </a:gridCol>
                <a:gridCol w="582756">
                  <a:extLst>
                    <a:ext uri="{9D8B030D-6E8A-4147-A177-3AD203B41FA5}">
                      <a16:colId xmlns:a16="http://schemas.microsoft.com/office/drawing/2014/main" val="616615959"/>
                    </a:ext>
                  </a:extLst>
                </a:gridCol>
                <a:gridCol w="582756">
                  <a:extLst>
                    <a:ext uri="{9D8B030D-6E8A-4147-A177-3AD203B41FA5}">
                      <a16:colId xmlns:a16="http://schemas.microsoft.com/office/drawing/2014/main" val="737100651"/>
                    </a:ext>
                  </a:extLst>
                </a:gridCol>
                <a:gridCol w="582756">
                  <a:extLst>
                    <a:ext uri="{9D8B030D-6E8A-4147-A177-3AD203B41FA5}">
                      <a16:colId xmlns:a16="http://schemas.microsoft.com/office/drawing/2014/main" val="1862537372"/>
                    </a:ext>
                  </a:extLst>
                </a:gridCol>
                <a:gridCol w="582756">
                  <a:extLst>
                    <a:ext uri="{9D8B030D-6E8A-4147-A177-3AD203B41FA5}">
                      <a16:colId xmlns:a16="http://schemas.microsoft.com/office/drawing/2014/main" val="1912539828"/>
                    </a:ext>
                  </a:extLst>
                </a:gridCol>
                <a:gridCol w="582756">
                  <a:extLst>
                    <a:ext uri="{9D8B030D-6E8A-4147-A177-3AD203B41FA5}">
                      <a16:colId xmlns:a16="http://schemas.microsoft.com/office/drawing/2014/main" val="3200189156"/>
                    </a:ext>
                  </a:extLst>
                </a:gridCol>
              </a:tblGrid>
              <a:tr h="38061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*Figures up to and including 31 December 2017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2014/15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2015/16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2016/17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2017/18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293765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Type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Code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Level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Title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Entries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Awards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Entries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Awards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Entries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Awards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Entries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Awards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3467458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HN-P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G9M5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Accounting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654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834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948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668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565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9914112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HN-P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G9M6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Accounting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926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599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882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771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556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6010194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PDA-N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G8XK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Management Accounting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143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281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327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270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285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1154837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PDA-N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G8XM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Financial Accounting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292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327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248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3857345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PDA-N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G8XN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Book-keeping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189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288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236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370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4232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2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548680"/>
            <a:ext cx="8229600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noProof="0" dirty="0" smtClean="0"/>
              <a:t>HN Accounting – 2017/18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39552" y="1340768"/>
            <a:ext cx="7270925" cy="38164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endParaRPr lang="en-US" kern="0" dirty="0" smtClean="0">
              <a:latin typeface="Arial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17848" y="1340768"/>
            <a:ext cx="7438528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Prompt Payment Discount introduced into </a:t>
            </a:r>
            <a:r>
              <a:rPr lang="en-US" sz="2400" i="1" kern="0" dirty="0" smtClean="0">
                <a:latin typeface="Arial"/>
              </a:rPr>
              <a:t>Recording Financial Information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H7V4 34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Preparing to Start a Business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added as an optional Unit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dirty="0" smtClean="0"/>
              <a:t>both </a:t>
            </a:r>
            <a:r>
              <a:rPr lang="en-GB" dirty="0"/>
              <a:t>HNC and HND </a:t>
            </a:r>
            <a:r>
              <a:rPr lang="en-GB" dirty="0" smtClean="0"/>
              <a:t>frameworks in December 2017</a:t>
            </a:r>
          </a:p>
          <a:p>
            <a:r>
              <a:rPr lang="en-GB" dirty="0" smtClean="0"/>
              <a:t>Information </a:t>
            </a:r>
            <a:r>
              <a:rPr lang="en-GB" dirty="0"/>
              <a:t>on ‘Updating Units with Tax Content’ </a:t>
            </a:r>
            <a:r>
              <a:rPr lang="en-GB" dirty="0" smtClean="0"/>
              <a:t>added to web page</a:t>
            </a:r>
          </a:p>
          <a:p>
            <a:r>
              <a:rPr lang="en-GB" sz="2400" kern="0" dirty="0" smtClean="0">
                <a:latin typeface="Arial"/>
              </a:rPr>
              <a:t>Few Comment Forms received about ASPs</a:t>
            </a:r>
            <a:endParaRPr lang="en-US" sz="2400" kern="0" dirty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2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84682"/>
            <a:ext cx="8157638" cy="7200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noProof="0" dirty="0" smtClean="0"/>
              <a:t>HN Accounting 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38976" y="1124744"/>
            <a:ext cx="8021456" cy="50405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sz="2400" kern="0" dirty="0">
                <a:latin typeface="Arial"/>
              </a:rPr>
              <a:t>Monitor impact on units such as Payroll and Income Tax to take account of any changes which may be required as a result of devolving fiscal powers to the Scottish Government. </a:t>
            </a:r>
            <a:endParaRPr lang="en-GB" sz="2400" kern="0" dirty="0" smtClean="0">
              <a:latin typeface="Arial"/>
            </a:endParaRPr>
          </a:p>
          <a:p>
            <a:pPr marL="400050" lvl="1" indent="0">
              <a:buNone/>
            </a:pPr>
            <a:r>
              <a:rPr lang="en-GB" sz="1100" b="1" dirty="0"/>
              <a:t>Proposed Scottish rates and bands for 2018/19</a:t>
            </a:r>
            <a:endParaRPr lang="en-GB" sz="1100" dirty="0"/>
          </a:p>
          <a:p>
            <a:pPr marL="400050" lvl="1" indent="0">
              <a:buNone/>
            </a:pPr>
            <a:r>
              <a:rPr lang="en-GB" sz="1100" dirty="0"/>
              <a:t>On the 31 January the Scottish Government announced the following proposals for income tax rates and bands.  </a:t>
            </a:r>
          </a:p>
          <a:p>
            <a:pPr lvl="1"/>
            <a:endParaRPr lang="en-GB" sz="2400" kern="0" dirty="0" smtClean="0">
              <a:latin typeface="Arial"/>
            </a:endParaRPr>
          </a:p>
          <a:p>
            <a:endParaRPr lang="en-GB" sz="2400" kern="0" dirty="0">
              <a:latin typeface="Arial"/>
            </a:endParaRPr>
          </a:p>
          <a:p>
            <a:endParaRPr lang="en-GB" sz="2400" kern="0" dirty="0" smtClean="0">
              <a:latin typeface="Arial"/>
            </a:endParaRP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100" dirty="0" smtClean="0"/>
              <a:t>*</a:t>
            </a:r>
            <a:r>
              <a:rPr lang="en-GB" dirty="0" smtClean="0"/>
              <a:t>  </a:t>
            </a:r>
            <a:r>
              <a:rPr lang="en-GB" sz="1100" dirty="0" smtClean="0"/>
              <a:t>Assumes </a:t>
            </a:r>
            <a:r>
              <a:rPr lang="en-GB" sz="1100" dirty="0"/>
              <a:t>person is in receipt of the Standard UK Personal Allowance</a:t>
            </a:r>
          </a:p>
          <a:p>
            <a:pPr marL="400050" lvl="1" indent="0">
              <a:buNone/>
            </a:pPr>
            <a:r>
              <a:rPr lang="en-GB" sz="1100" dirty="0"/>
              <a:t>** Personal Allowance is reduced by £1 for every £2 earned over £</a:t>
            </a:r>
            <a:r>
              <a:rPr lang="en-GB" sz="1100" dirty="0" smtClean="0"/>
              <a:t>100,000</a:t>
            </a:r>
          </a:p>
          <a:p>
            <a:pPr marL="400050" lvl="1" indent="0">
              <a:buNone/>
            </a:pPr>
            <a:endParaRPr lang="en-GB" sz="1100" dirty="0"/>
          </a:p>
          <a:p>
            <a:pPr>
              <a:buFont typeface="Symbol" panose="05050102010706020507" pitchFamily="18" charset="2"/>
              <a:buChar char=""/>
            </a:pPr>
            <a:r>
              <a:rPr lang="en-GB" sz="2400" kern="0" dirty="0">
                <a:latin typeface="Arial"/>
              </a:rPr>
              <a:t>Proposal </a:t>
            </a:r>
            <a:r>
              <a:rPr lang="en-GB" sz="2400" kern="0">
                <a:latin typeface="Arial"/>
              </a:rPr>
              <a:t>for </a:t>
            </a:r>
            <a:r>
              <a:rPr lang="en-GB" sz="2400" kern="0" smtClean="0">
                <a:latin typeface="Arial"/>
              </a:rPr>
              <a:t>Ethics </a:t>
            </a:r>
            <a:r>
              <a:rPr lang="en-GB" sz="2400" kern="0" dirty="0">
                <a:latin typeface="Arial"/>
              </a:rPr>
              <a:t>unit to be written and included in options for both HNC and HND</a:t>
            </a:r>
          </a:p>
          <a:p>
            <a:pPr>
              <a:buFont typeface="Symbol" panose="05050102010706020507" pitchFamily="18" charset="2"/>
              <a:buChar char=""/>
            </a:pPr>
            <a:endParaRPr lang="en-GB" sz="2400" dirty="0"/>
          </a:p>
          <a:p>
            <a:pPr marL="457200" lvl="1" indent="0">
              <a:buNone/>
            </a:pPr>
            <a:endParaRPr lang="en-GB" dirty="0"/>
          </a:p>
          <a:p>
            <a:endParaRPr lang="en-GB" sz="2400" kern="0" dirty="0" smtClean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400" kern="0" dirty="0" smtClean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 smtClean="0">
              <a:latin typeface="Arial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35736"/>
              </p:ext>
            </p:extLst>
          </p:nvPr>
        </p:nvGraphicFramePr>
        <p:xfrm>
          <a:off x="899592" y="3140968"/>
          <a:ext cx="5896813" cy="1402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6848">
                  <a:extLst>
                    <a:ext uri="{9D8B030D-6E8A-4147-A177-3AD203B41FA5}">
                      <a16:colId xmlns:a16="http://schemas.microsoft.com/office/drawing/2014/main" val="3305242671"/>
                    </a:ext>
                  </a:extLst>
                </a:gridCol>
                <a:gridCol w="1907223">
                  <a:extLst>
                    <a:ext uri="{9D8B030D-6E8A-4147-A177-3AD203B41FA5}">
                      <a16:colId xmlns:a16="http://schemas.microsoft.com/office/drawing/2014/main" val="4177893559"/>
                    </a:ext>
                  </a:extLst>
                </a:gridCol>
                <a:gridCol w="1312742">
                  <a:extLst>
                    <a:ext uri="{9D8B030D-6E8A-4147-A177-3AD203B41FA5}">
                      <a16:colId xmlns:a16="http://schemas.microsoft.com/office/drawing/2014/main" val="2070906291"/>
                    </a:ext>
                  </a:extLst>
                </a:gridCol>
              </a:tblGrid>
              <a:tr h="23368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Bands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Band name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Rates (%)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241852881"/>
                  </a:ext>
                </a:extLst>
              </a:tr>
              <a:tr h="23368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Over £11,850*-£13,850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Starter Rate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19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859795856"/>
                  </a:ext>
                </a:extLst>
              </a:tr>
              <a:tr h="23368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Over £13,850-£24,000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Basic Rate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690696686"/>
                  </a:ext>
                </a:extLst>
              </a:tr>
              <a:tr h="23368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Over £24,000-£43,430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Intermediate Rate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21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10193298"/>
                  </a:ext>
                </a:extLst>
              </a:tr>
              <a:tr h="23368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Over £43,430-£150,000**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Higher Rate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41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207212759"/>
                  </a:ext>
                </a:extLst>
              </a:tr>
              <a:tr h="23368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Above £150,000**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Top Rate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46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66018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6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9552" y="908720"/>
            <a:ext cx="8157638" cy="7200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noProof="0" dirty="0" smtClean="0"/>
              <a:t>HN Accounting 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39552" y="1988840"/>
            <a:ext cx="7777162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QST Meetings 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Centre/Candidate Surveys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Information regarding HN Accounting placed on Subject web page – update letters, event presentations, </a:t>
            </a:r>
            <a:r>
              <a:rPr lang="en-US" sz="2400" kern="0" dirty="0" err="1" smtClean="0">
                <a:latin typeface="Arial"/>
              </a:rPr>
              <a:t>etc</a:t>
            </a:r>
            <a:endParaRPr lang="en-US" sz="2400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>
                <a:latin typeface="Arial"/>
              </a:rPr>
              <a:t>Understanding Standards </a:t>
            </a:r>
            <a:r>
              <a:rPr lang="en-US" sz="2400" kern="0" dirty="0" smtClean="0">
                <a:latin typeface="Arial"/>
              </a:rPr>
              <a:t>(login required for HN) - </a:t>
            </a:r>
            <a:r>
              <a:rPr lang="en-US" sz="2400" kern="0" dirty="0">
                <a:latin typeface="Arial"/>
                <a:hlinkClick r:id="rId3"/>
              </a:rPr>
              <a:t>http://</a:t>
            </a:r>
            <a:r>
              <a:rPr lang="en-US" sz="2400" kern="0" dirty="0" smtClean="0">
                <a:latin typeface="Arial"/>
                <a:hlinkClick r:id="rId3"/>
              </a:rPr>
              <a:t>www.understandingstandards.org.uk/Home</a:t>
            </a:r>
            <a:endParaRPr lang="en-US" sz="2400" kern="0" dirty="0" smtClean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400" kern="0" dirty="0" smtClean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5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560</Words>
  <Application>Microsoft Office PowerPoint</Application>
  <PresentationFormat>On-screen Show (4:3)</PresentationFormat>
  <Paragraphs>196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Arial</vt:lpstr>
      <vt:lpstr>Arial Narrow</vt:lpstr>
      <vt:lpstr>Calibri</vt:lpstr>
      <vt:lpstr>Symbol</vt:lpstr>
      <vt:lpstr>Times New Roman</vt:lpstr>
      <vt:lpstr>Wingdings</vt:lpstr>
      <vt:lpstr>SQA TITLE HOLDING SLIDE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Linda Meikle</cp:lastModifiedBy>
  <cp:revision>213</cp:revision>
  <cp:lastPrinted>2018-01-24T10:26:37Z</cp:lastPrinted>
  <dcterms:created xsi:type="dcterms:W3CDTF">2013-10-10T15:37:55Z</dcterms:created>
  <dcterms:modified xsi:type="dcterms:W3CDTF">2018-03-05T09:30:40Z</dcterms:modified>
</cp:coreProperties>
</file>